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22" r:id="rId4"/>
    <p:sldId id="325" r:id="rId5"/>
    <p:sldId id="324" r:id="rId6"/>
    <p:sldId id="326" r:id="rId7"/>
    <p:sldId id="277" r:id="rId8"/>
    <p:sldId id="279" r:id="rId9"/>
    <p:sldId id="285" r:id="rId10"/>
    <p:sldId id="337" r:id="rId11"/>
    <p:sldId id="332" r:id="rId12"/>
    <p:sldId id="334" r:id="rId13"/>
    <p:sldId id="333" r:id="rId14"/>
    <p:sldId id="335" r:id="rId15"/>
    <p:sldId id="336" r:id="rId16"/>
    <p:sldId id="263" r:id="rId17"/>
    <p:sldId id="330" r:id="rId18"/>
    <p:sldId id="266" r:id="rId19"/>
    <p:sldId id="327" r:id="rId20"/>
    <p:sldId id="265" r:id="rId21"/>
    <p:sldId id="331" r:id="rId22"/>
    <p:sldId id="312" r:id="rId23"/>
    <p:sldId id="339" r:id="rId24"/>
    <p:sldId id="338" r:id="rId25"/>
    <p:sldId id="313" r:id="rId26"/>
    <p:sldId id="321" r:id="rId27"/>
    <p:sldId id="328" r:id="rId28"/>
    <p:sldId id="329" r:id="rId29"/>
    <p:sldId id="340" r:id="rId30"/>
    <p:sldId id="341" r:id="rId31"/>
    <p:sldId id="342" r:id="rId32"/>
    <p:sldId id="343" r:id="rId33"/>
    <p:sldId id="27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8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7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6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2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5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8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8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1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A087-2607-459F-B076-E32F543B0614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75589-A1E1-4462-AE09-82B647896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3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979C92-0AFD-4DBD-A017-0FBF45468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DAD2C8-B1A2-408F-BE39-7D46F7403833}"/>
              </a:ext>
            </a:extLst>
          </p:cNvPr>
          <p:cNvSpPr txBox="1"/>
          <p:nvPr/>
        </p:nvSpPr>
        <p:spPr>
          <a:xfrm>
            <a:off x="744278" y="132977"/>
            <a:ext cx="7857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«Центр развития ребенка – детский сад №50 «Светофорик» </a:t>
            </a:r>
          </a:p>
          <a:p>
            <a:pPr algn="ctr"/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Невинномысска</a:t>
            </a:r>
          </a:p>
          <a:p>
            <a:pPr algn="ctr"/>
            <a:endParaRPr lang="ru-RU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7CE13-7DAA-42A5-BE02-A0EDB55B59B5}"/>
              </a:ext>
            </a:extLst>
          </p:cNvPr>
          <p:cNvSpPr txBox="1"/>
          <p:nvPr/>
        </p:nvSpPr>
        <p:spPr>
          <a:xfrm>
            <a:off x="744278" y="1305342"/>
            <a:ext cx="7857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 детьми средней группы </a:t>
            </a:r>
          </a:p>
          <a:p>
            <a:pPr algn="ctr"/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компенсирующей направленности №2 (ЗПР) (4 – 5 лет) </a:t>
            </a:r>
          </a:p>
          <a:p>
            <a:pPr algn="ctr"/>
            <a:r>
              <a:rPr lang="ru-RU" sz="4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сажали огород»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32B16F-10D4-4A92-B037-DCE492CC8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104" y="2690337"/>
            <a:ext cx="5321792" cy="42557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C10EF5-C45A-486E-A228-E8C6512B7B75}"/>
              </a:ext>
            </a:extLst>
          </p:cNvPr>
          <p:cNvSpPr txBox="1"/>
          <p:nvPr/>
        </p:nvSpPr>
        <p:spPr>
          <a:xfrm>
            <a:off x="-1965815" y="6457890"/>
            <a:ext cx="639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– июнь 2020</a:t>
            </a:r>
          </a:p>
        </p:txBody>
      </p:sp>
    </p:spTree>
    <p:extLst>
      <p:ext uri="{BB962C8B-B14F-4D97-AF65-F5344CB8AC3E}">
        <p14:creationId xmlns:p14="http://schemas.microsoft.com/office/powerpoint/2010/main" val="3094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2"/>
    </mc:Choice>
    <mc:Fallback xmlns="">
      <p:transition spd="slow" advTm="47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CBCA3-C4B7-464C-80BA-B98D13EA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8907C-27F7-4188-9DDB-75533518CA04}"/>
              </a:ext>
            </a:extLst>
          </p:cNvPr>
          <p:cNvSpPr txBox="1"/>
          <p:nvPr/>
        </p:nvSpPr>
        <p:spPr>
          <a:xfrm>
            <a:off x="683266" y="143661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1857D-D276-4732-BB53-124730D03795}"/>
              </a:ext>
            </a:extLst>
          </p:cNvPr>
          <p:cNvSpPr txBox="1"/>
          <p:nvPr/>
        </p:nvSpPr>
        <p:spPr>
          <a:xfrm>
            <a:off x="4929889" y="1160128"/>
            <a:ext cx="3891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 «Посадка лука»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6595F7-6F87-46A3-9E94-D2D00A41D5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95" y="666881"/>
            <a:ext cx="4742121" cy="35565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E5DCC9-3BBE-448D-90A1-ABC7AE85CC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764" y="3285339"/>
            <a:ext cx="4572000" cy="3429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140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"/>
    </mc:Choice>
    <mc:Fallback xmlns="">
      <p:transition spd="slow" advTm="68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CBCA3-C4B7-464C-80BA-B98D13EA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8907C-27F7-4188-9DDB-75533518CA04}"/>
              </a:ext>
            </a:extLst>
          </p:cNvPr>
          <p:cNvSpPr txBox="1"/>
          <p:nvPr/>
        </p:nvSpPr>
        <p:spPr>
          <a:xfrm>
            <a:off x="683266" y="143661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1857D-D276-4732-BB53-124730D03795}"/>
              </a:ext>
            </a:extLst>
          </p:cNvPr>
          <p:cNvSpPr txBox="1"/>
          <p:nvPr/>
        </p:nvSpPr>
        <p:spPr>
          <a:xfrm>
            <a:off x="5252484" y="3575273"/>
            <a:ext cx="3891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 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«Посев базилика»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ABDA0A-AF1F-46B9-881F-A785B9E9BA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33" y="775518"/>
            <a:ext cx="3155085" cy="23663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85D3F9-9BFF-4D3C-BE58-57AE6F0395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177" y="810542"/>
            <a:ext cx="3155085" cy="23663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D06701-AE34-4730-A8DF-5F1C3937BE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2068" y="3024841"/>
            <a:ext cx="3012100" cy="36894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368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"/>
    </mc:Choice>
    <mc:Fallback xmlns="">
      <p:transition spd="slow" advTm="68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CBCA3-C4B7-464C-80BA-B98D13EA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8907C-27F7-4188-9DDB-75533518CA04}"/>
              </a:ext>
            </a:extLst>
          </p:cNvPr>
          <p:cNvSpPr txBox="1"/>
          <p:nvPr/>
        </p:nvSpPr>
        <p:spPr>
          <a:xfrm>
            <a:off x="683266" y="143661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1857D-D276-4732-BB53-124730D03795}"/>
              </a:ext>
            </a:extLst>
          </p:cNvPr>
          <p:cNvSpPr txBox="1"/>
          <p:nvPr/>
        </p:nvSpPr>
        <p:spPr>
          <a:xfrm>
            <a:off x="4687272" y="4022574"/>
            <a:ext cx="3891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и где растет?»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BD015D-7FD5-4B5F-A004-A25C5D3520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96" y="4013122"/>
            <a:ext cx="3601622" cy="27012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5452E1-5D56-464C-BDCA-6BFD3A5CB4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96" y="925293"/>
            <a:ext cx="3554088" cy="26655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11170D-1235-473F-975D-7A1FC850F6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855" y="925293"/>
            <a:ext cx="3664349" cy="27013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344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"/>
    </mc:Choice>
    <mc:Fallback xmlns="">
      <p:transition spd="slow" advTm="683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CBCA3-C4B7-464C-80BA-B98D13EA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8907C-27F7-4188-9DDB-75533518CA04}"/>
              </a:ext>
            </a:extLst>
          </p:cNvPr>
          <p:cNvSpPr txBox="1"/>
          <p:nvPr/>
        </p:nvSpPr>
        <p:spPr>
          <a:xfrm>
            <a:off x="683266" y="143661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1857D-D276-4732-BB53-124730D03795}"/>
              </a:ext>
            </a:extLst>
          </p:cNvPr>
          <p:cNvSpPr txBox="1"/>
          <p:nvPr/>
        </p:nvSpPr>
        <p:spPr>
          <a:xfrm>
            <a:off x="5296167" y="4278714"/>
            <a:ext cx="3891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формы овощ?»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62CA33-F4E0-456E-B7DA-F71CE5BF0A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07" y="810542"/>
            <a:ext cx="4355804" cy="32668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DEE8C9-136F-4E23-A97E-8C77C2C33C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024" y="796242"/>
            <a:ext cx="2471589" cy="32954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2CBB2F-A15A-4701-AF9F-EAA6297244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80730" y="3358824"/>
            <a:ext cx="2154386" cy="43974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322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"/>
    </mc:Choice>
    <mc:Fallback xmlns="">
      <p:transition spd="slow" advTm="683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CBCA3-C4B7-464C-80BA-B98D13EA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8907C-27F7-4188-9DDB-75533518CA04}"/>
              </a:ext>
            </a:extLst>
          </p:cNvPr>
          <p:cNvSpPr txBox="1"/>
          <p:nvPr/>
        </p:nvSpPr>
        <p:spPr>
          <a:xfrm>
            <a:off x="683266" y="143661"/>
            <a:ext cx="737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1857D-D276-4732-BB53-124730D03795}"/>
              </a:ext>
            </a:extLst>
          </p:cNvPr>
          <p:cNvSpPr txBox="1"/>
          <p:nvPr/>
        </p:nvSpPr>
        <p:spPr>
          <a:xfrm>
            <a:off x="456804" y="1964972"/>
            <a:ext cx="3891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«Умный повар»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B372B3-D57F-41B2-B889-2EB62EBEEF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275" y="1097768"/>
            <a:ext cx="3999921" cy="29248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899C48-9BD9-4D18-8344-B8F1BF21F2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296" y="3428999"/>
            <a:ext cx="4219342" cy="31738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117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"/>
    </mc:Choice>
    <mc:Fallback xmlns="">
      <p:transition spd="slow" advTm="68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CBCA3-C4B7-464C-80BA-B98D13EA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8907C-27F7-4188-9DDB-75533518CA04}"/>
              </a:ext>
            </a:extLst>
          </p:cNvPr>
          <p:cNvSpPr txBox="1"/>
          <p:nvPr/>
        </p:nvSpPr>
        <p:spPr>
          <a:xfrm>
            <a:off x="697698" y="0"/>
            <a:ext cx="737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1857D-D276-4732-BB53-124730D03795}"/>
              </a:ext>
            </a:extLst>
          </p:cNvPr>
          <p:cNvSpPr txBox="1"/>
          <p:nvPr/>
        </p:nvSpPr>
        <p:spPr>
          <a:xfrm>
            <a:off x="4767185" y="1128704"/>
            <a:ext cx="3891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«Умный повар»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FB3C45-15AA-42CB-A9D5-49C53BD38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37" y="954107"/>
            <a:ext cx="3780085" cy="27322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3EA779-66AA-4AC5-BAB1-1A3ED5049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774" y="3119183"/>
            <a:ext cx="2651899" cy="36033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95E4C1-9B1A-4B51-A527-C311596964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483" y="3827037"/>
            <a:ext cx="2167713" cy="28902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15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"/>
    </mc:Choice>
    <mc:Fallback xmlns="">
      <p:transition spd="slow" advTm="68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234E46-05DE-4A1C-A7F4-560EC7306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" y="0"/>
            <a:ext cx="913002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8532A3-8860-4975-AEC7-464CAD9FE51F}"/>
              </a:ext>
            </a:extLst>
          </p:cNvPr>
          <p:cNvSpPr txBox="1"/>
          <p:nvPr/>
        </p:nvSpPr>
        <p:spPr>
          <a:xfrm>
            <a:off x="882502" y="101080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1C9F9-6AA4-4292-9012-F665055CEB8C}"/>
              </a:ext>
            </a:extLst>
          </p:cNvPr>
          <p:cNvSpPr txBox="1"/>
          <p:nvPr/>
        </p:nvSpPr>
        <p:spPr>
          <a:xfrm>
            <a:off x="159487" y="3264096"/>
            <a:ext cx="8984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задание – разрезная картинка «Собери овощ»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2AE53D-2720-4276-B8D4-5A4346EB1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25" y="624300"/>
            <a:ext cx="3614351" cy="26676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E1E9D6-0D68-4F25-8B26-54D0AC36FC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428" y="666258"/>
            <a:ext cx="3526235" cy="26446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D4694-1A29-431E-BCAD-0F44AD88E2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169" y="3687641"/>
            <a:ext cx="4647147" cy="306927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04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8"/>
    </mc:Choice>
    <mc:Fallback xmlns="">
      <p:transition spd="slow" advTm="630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6FE125-BA85-405B-9286-6F78CF83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264FC-7DA3-4185-AE08-A694CA5C64A5}"/>
              </a:ext>
            </a:extLst>
          </p:cNvPr>
          <p:cNvSpPr txBox="1"/>
          <p:nvPr/>
        </p:nvSpPr>
        <p:spPr>
          <a:xfrm>
            <a:off x="1797021" y="2755976"/>
            <a:ext cx="5891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 «Любимые овощи»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70651-FFBD-4FCC-A795-65C043966F0C}"/>
              </a:ext>
            </a:extLst>
          </p:cNvPr>
          <p:cNvSpPr txBox="1"/>
          <p:nvPr/>
        </p:nvSpPr>
        <p:spPr>
          <a:xfrm>
            <a:off x="1053154" y="130561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4B96EB-31EC-4FBE-8737-555E98116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770" y="784342"/>
            <a:ext cx="1831678" cy="24725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D4DEEF-E3F4-43DC-BE4A-4A55D8EB0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422" y="3938599"/>
            <a:ext cx="1876026" cy="27636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0558-E0DA-4E05-B988-DAF206530F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675" y="629674"/>
            <a:ext cx="1715494" cy="26140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338F15-2D31-48A3-A806-0A01217EEF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82" y="4050626"/>
            <a:ext cx="1849919" cy="26739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86D17B-EA2D-4E6C-A47E-ABB3B41C92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34" y="629674"/>
            <a:ext cx="1733225" cy="26557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20085A-AB7D-417E-9031-BCE9BDABE1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138" y="3938599"/>
            <a:ext cx="4031748" cy="27448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411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4"/>
    </mc:Choice>
    <mc:Fallback xmlns="">
      <p:transition spd="slow" advTm="679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6FE125-BA85-405B-9286-6F78CF83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264FC-7DA3-4185-AE08-A694CA5C64A5}"/>
              </a:ext>
            </a:extLst>
          </p:cNvPr>
          <p:cNvSpPr txBox="1"/>
          <p:nvPr/>
        </p:nvSpPr>
        <p:spPr>
          <a:xfrm>
            <a:off x="709211" y="1116418"/>
            <a:ext cx="3604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«Любимые овощи»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70651-FFBD-4FCC-A795-65C043966F0C}"/>
              </a:ext>
            </a:extLst>
          </p:cNvPr>
          <p:cNvSpPr txBox="1"/>
          <p:nvPr/>
        </p:nvSpPr>
        <p:spPr>
          <a:xfrm>
            <a:off x="1053154" y="130561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3066C9-7E18-4B5F-ACC8-E7EB728E86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309" y="1230909"/>
            <a:ext cx="3797057" cy="31044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F120B2-899E-46F6-BA9D-3D9B4AB81E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32" y="3081256"/>
            <a:ext cx="3882117" cy="33631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487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4"/>
    </mc:Choice>
    <mc:Fallback xmlns="">
      <p:transition spd="slow" advTm="67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127DA9-6722-4A77-981C-006D6D53E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264FC-7DA3-4185-AE08-A694CA5C64A5}"/>
              </a:ext>
            </a:extLst>
          </p:cNvPr>
          <p:cNvSpPr txBox="1"/>
          <p:nvPr/>
        </p:nvSpPr>
        <p:spPr>
          <a:xfrm>
            <a:off x="1053154" y="2765993"/>
            <a:ext cx="7378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«Овощи на тарелке»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70651-FFBD-4FCC-A795-65C043966F0C}"/>
              </a:ext>
            </a:extLst>
          </p:cNvPr>
          <p:cNvSpPr txBox="1"/>
          <p:nvPr/>
        </p:nvSpPr>
        <p:spPr>
          <a:xfrm>
            <a:off x="1053154" y="130561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2CE029-E872-47E6-B592-0C47870A74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38" y="727393"/>
            <a:ext cx="3413051" cy="25597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22F753-3085-4540-898E-88CFCDC0A8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996" y="725104"/>
            <a:ext cx="3419154" cy="25643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DC2152-DC09-495D-9389-9EB4F4B9A7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38" y="3853588"/>
            <a:ext cx="3609349" cy="27070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501645-BC3E-4D57-A7A2-01028E8517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656" y="3853588"/>
            <a:ext cx="2030259" cy="27070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840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4"/>
    </mc:Choice>
    <mc:Fallback xmlns="">
      <p:transition spd="slow" advTm="67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9165B8-4F42-4389-888F-FC39F550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pic>
        <p:nvPicPr>
          <p:cNvPr id="1030" name="Picture 6" descr="Картинки по запросу солнце  на прозрачном фоне">
            <a:extLst>
              <a:ext uri="{FF2B5EF4-FFF2-40B4-BE49-F238E27FC236}">
                <a16:creationId xmlns:a16="http://schemas.microsoft.com/office/drawing/2014/main" id="{6B434F07-F4D1-49BB-AF26-E4819232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231" y="344431"/>
            <a:ext cx="5911703" cy="59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4D1D11-45F2-4BE9-820A-C8A201B00B73}"/>
              </a:ext>
            </a:extLst>
          </p:cNvPr>
          <p:cNvSpPr txBox="1"/>
          <p:nvPr/>
        </p:nvSpPr>
        <p:spPr>
          <a:xfrm rot="17875366">
            <a:off x="4085087" y="5233447"/>
            <a:ext cx="290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864970-DB38-493F-AD95-E1BCD2C422B3}"/>
              </a:ext>
            </a:extLst>
          </p:cNvPr>
          <p:cNvSpPr txBox="1"/>
          <p:nvPr/>
        </p:nvSpPr>
        <p:spPr>
          <a:xfrm>
            <a:off x="627322" y="3156092"/>
            <a:ext cx="513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8D6C1-F743-4C66-8898-D0AD9DFD8F6F}"/>
              </a:ext>
            </a:extLst>
          </p:cNvPr>
          <p:cNvSpPr txBox="1"/>
          <p:nvPr/>
        </p:nvSpPr>
        <p:spPr>
          <a:xfrm rot="1405628">
            <a:off x="1462299" y="1804062"/>
            <a:ext cx="4921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F22EF-0503-4F04-AE2A-CD17733E0C5D}"/>
              </a:ext>
            </a:extLst>
          </p:cNvPr>
          <p:cNvSpPr txBox="1"/>
          <p:nvPr/>
        </p:nvSpPr>
        <p:spPr>
          <a:xfrm rot="16200000">
            <a:off x="5314877" y="5157891"/>
            <a:ext cx="290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D97EAD-330E-464C-BF93-0AA04B50A8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7114"/>
            <a:ext cx="4407083" cy="26473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726C57-EC36-491B-B57D-AD9E633D4F7D}"/>
              </a:ext>
            </a:extLst>
          </p:cNvPr>
          <p:cNvSpPr txBox="1"/>
          <p:nvPr/>
        </p:nvSpPr>
        <p:spPr>
          <a:xfrm rot="19751280">
            <a:off x="2631558" y="4499420"/>
            <a:ext cx="344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96C04-3801-4804-A203-11F12AA3BDB8}"/>
              </a:ext>
            </a:extLst>
          </p:cNvPr>
          <p:cNvSpPr txBox="1"/>
          <p:nvPr/>
        </p:nvSpPr>
        <p:spPr>
          <a:xfrm>
            <a:off x="372139" y="-60732"/>
            <a:ext cx="8532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представлений детей об овощах через интеграцию образовательных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30974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0"/>
    </mc:Choice>
    <mc:Fallback xmlns="">
      <p:transition spd="slow" advTm="1206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A2D304-9BF5-4880-96BB-83EBAA71F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EA127-5793-436A-8063-D7FEC104931E}"/>
              </a:ext>
            </a:extLst>
          </p:cNvPr>
          <p:cNvSpPr txBox="1"/>
          <p:nvPr/>
        </p:nvSpPr>
        <p:spPr>
          <a:xfrm>
            <a:off x="1114567" y="108287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78BBD-79C5-418D-A11F-D5BA33289842}"/>
              </a:ext>
            </a:extLst>
          </p:cNvPr>
          <p:cNvSpPr txBox="1"/>
          <p:nvPr/>
        </p:nvSpPr>
        <p:spPr>
          <a:xfrm>
            <a:off x="5106284" y="1386008"/>
            <a:ext cx="3893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Лепка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«Сочные, хрустящие, словно настоящие…»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FC9939-D061-458D-95AE-9D80764A6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42" y="878495"/>
            <a:ext cx="4763387" cy="26794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242000-129B-4CAE-8795-D0F2D03B1E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924" y="3656110"/>
            <a:ext cx="4885667" cy="30936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381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CBCA3-C4B7-464C-80BA-B98D13EA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8907C-27F7-4188-9DDB-75533518CA04}"/>
              </a:ext>
            </a:extLst>
          </p:cNvPr>
          <p:cNvSpPr txBox="1"/>
          <p:nvPr/>
        </p:nvSpPr>
        <p:spPr>
          <a:xfrm>
            <a:off x="683266" y="143661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1857D-D276-4732-BB53-124730D03795}"/>
              </a:ext>
            </a:extLst>
          </p:cNvPr>
          <p:cNvSpPr txBox="1"/>
          <p:nvPr/>
        </p:nvSpPr>
        <p:spPr>
          <a:xfrm>
            <a:off x="4930853" y="3991777"/>
            <a:ext cx="3891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Развлечение 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«Юные огородники»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AEE710-2785-4FCC-8B78-DDF48A6D6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83" y="742727"/>
            <a:ext cx="3985881" cy="25648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26BAFC-3352-4F1C-BED0-395CF2C3CD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83" y="3553126"/>
            <a:ext cx="3985881" cy="30993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351A7E-97B5-49EE-A506-A5DE114047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76" y="713488"/>
            <a:ext cx="4094793" cy="25648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540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"/>
    </mc:Choice>
    <mc:Fallback xmlns="">
      <p:transition spd="slow" advTm="683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E35985-4389-4851-813A-08864AB87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1B2F8-15C7-4833-BCC1-9ECF416990FA}"/>
              </a:ext>
            </a:extLst>
          </p:cNvPr>
          <p:cNvSpPr txBox="1"/>
          <p:nvPr/>
        </p:nvSpPr>
        <p:spPr>
          <a:xfrm>
            <a:off x="752549" y="-65941"/>
            <a:ext cx="7378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B3698-CEED-4457-9EF6-EE159802BF24}"/>
              </a:ext>
            </a:extLst>
          </p:cNvPr>
          <p:cNvSpPr txBox="1"/>
          <p:nvPr/>
        </p:nvSpPr>
        <p:spPr>
          <a:xfrm>
            <a:off x="-736009" y="5388563"/>
            <a:ext cx="10356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игры: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магнитный театр  «Репка»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EEA42D-2BF0-424E-850C-0D930BEDA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35" y="869852"/>
            <a:ext cx="3179135" cy="23843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005A0C-97A3-40EB-B33D-468C5FA121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931" y="869852"/>
            <a:ext cx="3179135" cy="23843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3D55E8-C0A7-4F3A-8FAA-A162F7BA77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34" y="3454695"/>
            <a:ext cx="3179135" cy="23843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557302-3B53-445C-A7B8-E7922C9B84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931" y="3429000"/>
            <a:ext cx="3179134" cy="23843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658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1"/>
    </mc:Choice>
    <mc:Fallback xmlns="">
      <p:transition spd="slow" advTm="785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E35985-4389-4851-813A-08864AB87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1B2F8-15C7-4833-BCC1-9ECF416990FA}"/>
              </a:ext>
            </a:extLst>
          </p:cNvPr>
          <p:cNvSpPr txBox="1"/>
          <p:nvPr/>
        </p:nvSpPr>
        <p:spPr>
          <a:xfrm>
            <a:off x="752549" y="-65941"/>
            <a:ext cx="7378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B3698-CEED-4457-9EF6-EE159802BF24}"/>
              </a:ext>
            </a:extLst>
          </p:cNvPr>
          <p:cNvSpPr txBox="1"/>
          <p:nvPr/>
        </p:nvSpPr>
        <p:spPr>
          <a:xfrm>
            <a:off x="752549" y="5388563"/>
            <a:ext cx="72171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игры: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магнитный театр  «Репка»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21CE85-A570-4967-BE16-619C00FFDC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49" y="929584"/>
            <a:ext cx="3232298" cy="24242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B4FEB2-2797-4F5C-AA94-DBAABD793F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397" y="888124"/>
            <a:ext cx="3232299" cy="24242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A4B7A8-493A-44A1-A20B-3B65434451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50" y="3504193"/>
            <a:ext cx="3245788" cy="24242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AEF79D-9A04-46F2-8CD1-6F8EF09B8F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346" y="3441011"/>
            <a:ext cx="3271648" cy="24242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832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1"/>
    </mc:Choice>
    <mc:Fallback xmlns="">
      <p:transition spd="slow" advTm="785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E35985-4389-4851-813A-08864AB87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1B2F8-15C7-4833-BCC1-9ECF416990FA}"/>
              </a:ext>
            </a:extLst>
          </p:cNvPr>
          <p:cNvSpPr txBox="1"/>
          <p:nvPr/>
        </p:nvSpPr>
        <p:spPr>
          <a:xfrm>
            <a:off x="752549" y="-65941"/>
            <a:ext cx="7378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B3698-CEED-4457-9EF6-EE159802BF24}"/>
              </a:ext>
            </a:extLst>
          </p:cNvPr>
          <p:cNvSpPr txBox="1"/>
          <p:nvPr/>
        </p:nvSpPr>
        <p:spPr>
          <a:xfrm>
            <a:off x="-733646" y="5452358"/>
            <a:ext cx="10356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игры:</a:t>
            </a:r>
          </a:p>
          <a:p>
            <a:pPr algn="ctr"/>
            <a:r>
              <a:rPr lang="ru-RU" sz="2800" b="1" dirty="0" err="1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прищепковый</a:t>
            </a: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  «Репка»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E5043C-0E64-455C-A6E5-9834BE608C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17" y="850604"/>
            <a:ext cx="3253563" cy="24401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32ECDE-F63B-43F7-BEC5-175557D983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22" y="850604"/>
            <a:ext cx="3264191" cy="24481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D87CAD-1E12-411C-ABF8-AB46FB2351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034" y="3364688"/>
            <a:ext cx="4701955" cy="258124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90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1"/>
    </mc:Choice>
    <mc:Fallback xmlns="">
      <p:transition spd="slow" advTm="785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33AE16-55F2-47F4-8AF5-460BC9FB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FB3698-CEED-4457-9EF6-EE159802BF24}"/>
              </a:ext>
            </a:extLst>
          </p:cNvPr>
          <p:cNvSpPr txBox="1"/>
          <p:nvPr/>
        </p:nvSpPr>
        <p:spPr>
          <a:xfrm>
            <a:off x="352131" y="2956638"/>
            <a:ext cx="7779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Театрализованные игры: спектакль «Репка»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6EE2A-F8F6-45C9-8356-21CFAFE378B2}"/>
              </a:ext>
            </a:extLst>
          </p:cNvPr>
          <p:cNvSpPr txBox="1"/>
          <p:nvPr/>
        </p:nvSpPr>
        <p:spPr>
          <a:xfrm>
            <a:off x="752549" y="-65941"/>
            <a:ext cx="7378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705C2E-061B-4240-A483-3BB3DFF5CD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98" y="669718"/>
            <a:ext cx="3521740" cy="25994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Лейка">
            <a:extLst>
              <a:ext uri="{FF2B5EF4-FFF2-40B4-BE49-F238E27FC236}">
                <a16:creationId xmlns:a16="http://schemas.microsoft.com/office/drawing/2014/main" id="{3D33FB88-1BD2-45F2-B35B-A29BEC1EE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95100">
            <a:off x="687001" y="1773992"/>
            <a:ext cx="914400" cy="914400"/>
          </a:xfrm>
          <a:prstGeom prst="rect">
            <a:avLst/>
          </a:prstGeom>
        </p:spPr>
      </p:pic>
      <p:pic>
        <p:nvPicPr>
          <p:cNvPr id="14" name="Рисунок 13" descr="Вода">
            <a:extLst>
              <a:ext uri="{FF2B5EF4-FFF2-40B4-BE49-F238E27FC236}">
                <a16:creationId xmlns:a16="http://schemas.microsoft.com/office/drawing/2014/main" id="{EAE277B0-66D4-44DC-A63C-D64232A461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4201" y="2552153"/>
            <a:ext cx="513794" cy="5137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92F385-4A18-416B-860B-753A68E229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821" y="743559"/>
            <a:ext cx="3521740" cy="25377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60465D-10A0-49A5-A9CB-C2DDD63C43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39" y="3868777"/>
            <a:ext cx="4070214" cy="28818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A9B66A-5617-4FCF-BBE1-A613A954907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48" y="3868777"/>
            <a:ext cx="3904376" cy="292828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697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2"/>
    </mc:Choice>
    <mc:Fallback xmlns="">
      <p:transition spd="slow" advTm="719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FA435C-E2D9-4246-B391-0251ACEF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37D646-4363-478E-97A3-6A46881541DE}"/>
              </a:ext>
            </a:extLst>
          </p:cNvPr>
          <p:cNvSpPr txBox="1"/>
          <p:nvPr/>
        </p:nvSpPr>
        <p:spPr>
          <a:xfrm>
            <a:off x="1020724" y="10633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FE64-564B-442A-8CEC-C1A919B61BDC}"/>
              </a:ext>
            </a:extLst>
          </p:cNvPr>
          <p:cNvSpPr txBox="1"/>
          <p:nvPr/>
        </p:nvSpPr>
        <p:spPr>
          <a:xfrm>
            <a:off x="3158671" y="1363509"/>
            <a:ext cx="3526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поручение 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«Рыхлим. Поливаем. 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Сорняки убираем»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64B821-B84F-4337-ADB2-1B172F62B0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25" y="3680534"/>
            <a:ext cx="4111147" cy="3083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17E231-197C-4E0A-BCFB-D3BA5F7EC0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622" y="3591085"/>
            <a:ext cx="4206853" cy="3083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839020-CDA0-44A9-B24D-A1B4E30766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78" y="1157662"/>
            <a:ext cx="2919493" cy="2227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80BC15-8904-4E0C-AFDA-572A5CBCEA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61" y="521852"/>
            <a:ext cx="2180361" cy="29071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43F655-34F1-484A-AC8F-F0C924F1E9D4}"/>
              </a:ext>
            </a:extLst>
          </p:cNvPr>
          <p:cNvSpPr txBox="1"/>
          <p:nvPr/>
        </p:nvSpPr>
        <p:spPr>
          <a:xfrm>
            <a:off x="-122276" y="375167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23557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"/>
    </mc:Choice>
    <mc:Fallback xmlns="">
      <p:transition spd="slow" advTm="800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FA435C-E2D9-4246-B391-0251ACEF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37D646-4363-478E-97A3-6A46881541DE}"/>
              </a:ext>
            </a:extLst>
          </p:cNvPr>
          <p:cNvSpPr txBox="1"/>
          <p:nvPr/>
        </p:nvSpPr>
        <p:spPr>
          <a:xfrm>
            <a:off x="1020724" y="10633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FE64-564B-442A-8CEC-C1A919B61BDC}"/>
              </a:ext>
            </a:extLst>
          </p:cNvPr>
          <p:cNvSpPr txBox="1"/>
          <p:nvPr/>
        </p:nvSpPr>
        <p:spPr>
          <a:xfrm>
            <a:off x="1020724" y="3525966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урожай: редис!»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67839D-E3F1-4A1F-AD0E-851DE3A0B5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34" y="561134"/>
            <a:ext cx="4015208" cy="30114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D21B7-D977-4DF7-A5B0-FA3A208E44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51" y="2133157"/>
            <a:ext cx="1943765" cy="25916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AFF813-9275-46D8-B5E0-3055C429B9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731" y="4146152"/>
            <a:ext cx="1943765" cy="25916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631414-04BF-44B3-9266-3268E76373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2" y="1889574"/>
            <a:ext cx="1935790" cy="25810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A5F6BB-AFD9-47D2-A8EC-09C3410C1B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421" y="4163066"/>
            <a:ext cx="1935790" cy="25810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78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"/>
    </mc:Choice>
    <mc:Fallback xmlns="">
      <p:transition spd="slow" advTm="800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FA435C-E2D9-4246-B391-0251ACEF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37D646-4363-478E-97A3-6A46881541DE}"/>
              </a:ext>
            </a:extLst>
          </p:cNvPr>
          <p:cNvSpPr txBox="1"/>
          <p:nvPr/>
        </p:nvSpPr>
        <p:spPr>
          <a:xfrm>
            <a:off x="1020724" y="10633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FE64-564B-442A-8CEC-C1A919B61BDC}"/>
              </a:ext>
            </a:extLst>
          </p:cNvPr>
          <p:cNvSpPr txBox="1"/>
          <p:nvPr/>
        </p:nvSpPr>
        <p:spPr>
          <a:xfrm>
            <a:off x="882502" y="441848"/>
            <a:ext cx="737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домашнее задание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«Витамины – наши друзья!»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59EEFD-3E64-44AB-B3FD-D65DD04AA7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08" y="1237147"/>
            <a:ext cx="3688169" cy="49175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5C372B-19C4-430C-894B-1D90D1FA32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105" y="1237147"/>
            <a:ext cx="3688169" cy="49175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DCA628-2062-4FCB-9347-1D90D0693BAD}"/>
              </a:ext>
            </a:extLst>
          </p:cNvPr>
          <p:cNvSpPr txBox="1"/>
          <p:nvPr/>
        </p:nvSpPr>
        <p:spPr>
          <a:xfrm>
            <a:off x="882502" y="6177516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«Моем овощи для супа…»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1686C-B01D-4CEB-B6C7-3D3B8E7444A3}"/>
              </a:ext>
            </a:extLst>
          </p:cNvPr>
          <p:cNvSpPr txBox="1"/>
          <p:nvPr/>
        </p:nvSpPr>
        <p:spPr>
          <a:xfrm>
            <a:off x="744277" y="4838360"/>
            <a:ext cx="2658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Саша Васильева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0DFA9-5A6D-4F2B-9C68-FE1C25A8AC47}"/>
              </a:ext>
            </a:extLst>
          </p:cNvPr>
          <p:cNvSpPr txBox="1"/>
          <p:nvPr/>
        </p:nvSpPr>
        <p:spPr>
          <a:xfrm>
            <a:off x="6282009" y="1421855"/>
            <a:ext cx="2658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</a:t>
            </a:r>
          </a:p>
        </p:txBody>
      </p:sp>
    </p:spTree>
    <p:extLst>
      <p:ext uri="{BB962C8B-B14F-4D97-AF65-F5344CB8AC3E}">
        <p14:creationId xmlns:p14="http://schemas.microsoft.com/office/powerpoint/2010/main" val="4632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"/>
    </mc:Choice>
    <mc:Fallback xmlns="">
      <p:transition spd="slow" advTm="800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FA435C-E2D9-4246-B391-0251ACEF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37D646-4363-478E-97A3-6A46881541DE}"/>
              </a:ext>
            </a:extLst>
          </p:cNvPr>
          <p:cNvSpPr txBox="1"/>
          <p:nvPr/>
        </p:nvSpPr>
        <p:spPr>
          <a:xfrm>
            <a:off x="1020724" y="10633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FE64-564B-442A-8CEC-C1A919B61BDC}"/>
              </a:ext>
            </a:extLst>
          </p:cNvPr>
          <p:cNvSpPr txBox="1"/>
          <p:nvPr/>
        </p:nvSpPr>
        <p:spPr>
          <a:xfrm>
            <a:off x="882502" y="441848"/>
            <a:ext cx="737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домашнее задание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«Витамины – наши друзья!»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CA628-2062-4FCB-9347-1D90D0693BAD}"/>
              </a:ext>
            </a:extLst>
          </p:cNvPr>
          <p:cNvSpPr txBox="1"/>
          <p:nvPr/>
        </p:nvSpPr>
        <p:spPr>
          <a:xfrm>
            <a:off x="882502" y="6177516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«Огуречный салат»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820B7B-9B79-43D0-827B-49BE9291D8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379" y="1395955"/>
            <a:ext cx="3357230" cy="44763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AA25D2-1A01-4C79-9F90-1C21B1EF5E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80" y="1395955"/>
            <a:ext cx="3357230" cy="447630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C667B-F0FA-4278-A83E-97EF8694AFF8}"/>
              </a:ext>
            </a:extLst>
          </p:cNvPr>
          <p:cNvSpPr txBox="1"/>
          <p:nvPr/>
        </p:nvSpPr>
        <p:spPr>
          <a:xfrm>
            <a:off x="3235941" y="5348208"/>
            <a:ext cx="2658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Петренко</a:t>
            </a:r>
          </a:p>
        </p:txBody>
      </p:sp>
    </p:spTree>
    <p:extLst>
      <p:ext uri="{BB962C8B-B14F-4D97-AF65-F5344CB8AC3E}">
        <p14:creationId xmlns:p14="http://schemas.microsoft.com/office/powerpoint/2010/main" val="38105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"/>
    </mc:Choice>
    <mc:Fallback xmlns="">
      <p:transition spd="slow" advTm="80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977CF7-5DEF-4664-B219-6B5904DF4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EA38F-C100-4093-B52E-E2557DE94E77}"/>
              </a:ext>
            </a:extLst>
          </p:cNvPr>
          <p:cNvSpPr txBox="1"/>
          <p:nvPr/>
        </p:nvSpPr>
        <p:spPr>
          <a:xfrm>
            <a:off x="499731" y="101080"/>
            <a:ext cx="79637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just"/>
            <a:r>
              <a:rPr lang="ru-RU" sz="2800" b="1" u="sng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 algn="just"/>
            <a:endParaRPr lang="ru-RU" sz="2800" b="1" u="sng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к народному творчеству средствами русских народных сказок;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детей о труде и овощных культурах;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формирования исследовательских умений;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активный и пассивный словарь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2731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51"/>
    </mc:Choice>
    <mc:Fallback xmlns="">
      <p:transition spd="slow" advTm="2085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FA435C-E2D9-4246-B391-0251ACEF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37D646-4363-478E-97A3-6A46881541DE}"/>
              </a:ext>
            </a:extLst>
          </p:cNvPr>
          <p:cNvSpPr txBox="1"/>
          <p:nvPr/>
        </p:nvSpPr>
        <p:spPr>
          <a:xfrm>
            <a:off x="1020724" y="10633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FE64-564B-442A-8CEC-C1A919B61BDC}"/>
              </a:ext>
            </a:extLst>
          </p:cNvPr>
          <p:cNvSpPr txBox="1"/>
          <p:nvPr/>
        </p:nvSpPr>
        <p:spPr>
          <a:xfrm>
            <a:off x="882502" y="441848"/>
            <a:ext cx="737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домашнее задание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«Витамины – наши друзья!»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CA628-2062-4FCB-9347-1D90D0693BAD}"/>
              </a:ext>
            </a:extLst>
          </p:cNvPr>
          <p:cNvSpPr txBox="1"/>
          <p:nvPr/>
        </p:nvSpPr>
        <p:spPr>
          <a:xfrm>
            <a:off x="875514" y="3711910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 «Летний»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EB7F39-9FD8-4597-8F72-CFCDE10077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23" y="1351804"/>
            <a:ext cx="2753834" cy="20653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76D3A7-F77B-41FA-9FC6-439C7B9C2F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095" y="1351804"/>
            <a:ext cx="2753834" cy="20653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1FD1DC-FD39-4EA6-B422-710BDD5E95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044" y="1373879"/>
            <a:ext cx="2753834" cy="20653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FEB37A-5808-4E04-9228-D835F2C083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80" y="4145151"/>
            <a:ext cx="3528337" cy="26462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6397E9-E622-4DD1-95CB-87611D134D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920" y="4120601"/>
            <a:ext cx="3593800" cy="26953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5A92D3-2D8C-4131-B567-53D1D571EC23}"/>
              </a:ext>
            </a:extLst>
          </p:cNvPr>
          <p:cNvSpPr txBox="1"/>
          <p:nvPr/>
        </p:nvSpPr>
        <p:spPr>
          <a:xfrm>
            <a:off x="2222205" y="3313973"/>
            <a:ext cx="446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Саша Прусов</a:t>
            </a:r>
          </a:p>
        </p:txBody>
      </p:sp>
    </p:spTree>
    <p:extLst>
      <p:ext uri="{BB962C8B-B14F-4D97-AF65-F5344CB8AC3E}">
        <p14:creationId xmlns:p14="http://schemas.microsoft.com/office/powerpoint/2010/main" val="34481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"/>
    </mc:Choice>
    <mc:Fallback xmlns="">
      <p:transition spd="slow" advTm="800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FA435C-E2D9-4246-B391-0251ACEF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37D646-4363-478E-97A3-6A46881541DE}"/>
              </a:ext>
            </a:extLst>
          </p:cNvPr>
          <p:cNvSpPr txBox="1"/>
          <p:nvPr/>
        </p:nvSpPr>
        <p:spPr>
          <a:xfrm>
            <a:off x="1020724" y="-108804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FE64-564B-442A-8CEC-C1A919B61BDC}"/>
              </a:ext>
            </a:extLst>
          </p:cNvPr>
          <p:cNvSpPr txBox="1"/>
          <p:nvPr/>
        </p:nvSpPr>
        <p:spPr>
          <a:xfrm>
            <a:off x="-350875" y="178920"/>
            <a:ext cx="1037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домашнее задание «Витамины – наши друзья!»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CA628-2062-4FCB-9347-1D90D0693BAD}"/>
              </a:ext>
            </a:extLst>
          </p:cNvPr>
          <p:cNvSpPr txBox="1"/>
          <p:nvPr/>
        </p:nvSpPr>
        <p:spPr>
          <a:xfrm>
            <a:off x="2931342" y="5129705"/>
            <a:ext cx="3012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 «Пикантный»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C667B-F0FA-4278-A83E-97EF8694AFF8}"/>
              </a:ext>
            </a:extLst>
          </p:cNvPr>
          <p:cNvSpPr txBox="1"/>
          <p:nvPr/>
        </p:nvSpPr>
        <p:spPr>
          <a:xfrm>
            <a:off x="2723363" y="3739059"/>
            <a:ext cx="3571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Виолетта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0A73A6-1C45-43C5-AA92-D7BBBC281B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83" y="618840"/>
            <a:ext cx="2027171" cy="27028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B9725-F147-4E49-91E2-89DDA3CD97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180" y="631829"/>
            <a:ext cx="2027170" cy="27028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98E487-ADEC-4E81-BC8E-174AC72D0F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549" y="631828"/>
            <a:ext cx="2027171" cy="27028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C18B28-721F-4BED-B8A5-DDC483422C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83" y="3536266"/>
            <a:ext cx="2390159" cy="31868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EDC1C1-5500-46ED-840A-4EDD336816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560" y="3536266"/>
            <a:ext cx="2390160" cy="31868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731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"/>
    </mc:Choice>
    <mc:Fallback xmlns="">
      <p:transition spd="slow" advTm="800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FA435C-E2D9-4246-B391-0251ACEF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37D646-4363-478E-97A3-6A46881541DE}"/>
              </a:ext>
            </a:extLst>
          </p:cNvPr>
          <p:cNvSpPr txBox="1"/>
          <p:nvPr/>
        </p:nvSpPr>
        <p:spPr>
          <a:xfrm>
            <a:off x="882502" y="-86335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CA628-2062-4FCB-9347-1D90D0693BAD}"/>
              </a:ext>
            </a:extLst>
          </p:cNvPr>
          <p:cNvSpPr txBox="1"/>
          <p:nvPr/>
        </p:nvSpPr>
        <p:spPr>
          <a:xfrm>
            <a:off x="2490326" y="6253674"/>
            <a:ext cx="443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посадили огород!»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F46DDA-0702-425F-B2A7-36840509E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14" y="692473"/>
            <a:ext cx="7764206" cy="5567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B7B064-1306-41FE-AA96-AADB053D91F0}"/>
              </a:ext>
            </a:extLst>
          </p:cNvPr>
          <p:cNvSpPr txBox="1"/>
          <p:nvPr/>
        </p:nvSpPr>
        <p:spPr>
          <a:xfrm>
            <a:off x="1020724" y="261610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26358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"/>
    </mc:Choice>
    <mc:Fallback xmlns="">
      <p:transition spd="slow" advTm="800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97B318-2484-44FA-A55B-84626E83C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6A91C-9284-4409-8B95-77F65EF428EC}"/>
              </a:ext>
            </a:extLst>
          </p:cNvPr>
          <p:cNvSpPr txBox="1"/>
          <p:nvPr/>
        </p:nvSpPr>
        <p:spPr>
          <a:xfrm>
            <a:off x="1743740" y="274305"/>
            <a:ext cx="5071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следует…</a:t>
            </a:r>
          </a:p>
        </p:txBody>
      </p:sp>
      <p:pic>
        <p:nvPicPr>
          <p:cNvPr id="1026" name="Picture 2" descr="Ура! Я отсеялась! Отчет о посадках.">
            <a:extLst>
              <a:ext uri="{FF2B5EF4-FFF2-40B4-BE49-F238E27FC236}">
                <a16:creationId xmlns:a16="http://schemas.microsoft.com/office/drawing/2014/main" id="{D974D9B6-3707-4DB1-92FD-1D077507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931" y="2347312"/>
            <a:ext cx="7052476" cy="42363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0"/>
    </mc:Choice>
    <mc:Fallback xmlns="">
      <p:transition spd="slow" advTm="146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F9971-797C-4D0D-97F5-EC31A1E5F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EA38F-C100-4093-B52E-E2557DE94E77}"/>
              </a:ext>
            </a:extLst>
          </p:cNvPr>
          <p:cNvSpPr txBox="1"/>
          <p:nvPr/>
        </p:nvSpPr>
        <p:spPr>
          <a:xfrm>
            <a:off x="499731" y="101080"/>
            <a:ext cx="79637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just"/>
            <a:r>
              <a:rPr lang="ru-RU" sz="2800" b="1" u="sng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коррекционно-развивающие:</a:t>
            </a:r>
          </a:p>
          <a:p>
            <a:pPr algn="just"/>
            <a:endParaRPr lang="ru-RU" sz="2800" b="1" u="sng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детей средствами русской народной сказки «Репка»;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психические процессы: внимание, мышление, память, восприятие, речь;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b="1" dirty="0" err="1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цветовосприятие</a:t>
            </a: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художественные способности средствами изобразительной деятельности;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координацию речи с движениями.</a:t>
            </a:r>
          </a:p>
        </p:txBody>
      </p:sp>
    </p:spTree>
    <p:extLst>
      <p:ext uri="{BB962C8B-B14F-4D97-AF65-F5344CB8AC3E}">
        <p14:creationId xmlns:p14="http://schemas.microsoft.com/office/powerpoint/2010/main" val="32731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4"/>
    </mc:Choice>
    <mc:Fallback xmlns="">
      <p:transition spd="slow" advTm="210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0DFE4-17C1-4CCC-AA26-73982ABDF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EA38F-C100-4093-B52E-E2557DE94E77}"/>
              </a:ext>
            </a:extLst>
          </p:cNvPr>
          <p:cNvSpPr txBox="1"/>
          <p:nvPr/>
        </p:nvSpPr>
        <p:spPr>
          <a:xfrm>
            <a:off x="499731" y="526383"/>
            <a:ext cx="79637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just"/>
            <a:r>
              <a:rPr lang="ru-RU" sz="2800" b="1" u="sng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algn="just"/>
            <a:endParaRPr lang="ru-RU" sz="2800" b="1" u="sng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доброжелательности, отзывчивости, сотрудничества;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сопереживать;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уважительное отношение к собственному труду и труду взрослых;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природе, ее плодам.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49"/>
    </mc:Choice>
    <mc:Fallback xmlns="">
      <p:transition spd="slow" advTm="1504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C466FF-B9DF-45C4-BC44-CDCA851FA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5820"/>
            <a:ext cx="9130027" cy="6858000"/>
          </a:xfrm>
          <a:prstGeom prst="rect">
            <a:avLst/>
          </a:prstGeom>
        </p:spPr>
      </p:pic>
      <p:pic>
        <p:nvPicPr>
          <p:cNvPr id="7" name="usatyj-nyan-tema_(Cool (mp3cut.net)">
            <a:hlinkClick r:id="" action="ppaction://media"/>
            <a:extLst>
              <a:ext uri="{FF2B5EF4-FFF2-40B4-BE49-F238E27FC236}">
                <a16:creationId xmlns:a16="http://schemas.microsoft.com/office/drawing/2014/main" id="{7E7C5559-A363-424B-BC6D-EA426BC63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7953" y="5819854"/>
            <a:ext cx="609600" cy="609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E7BDCE-2BA0-44BB-B6CB-80C2979A6A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104" y="2173700"/>
            <a:ext cx="4872468" cy="38964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7CE13-7DAA-42A5-BE02-A0EDB55B59B5}"/>
              </a:ext>
            </a:extLst>
          </p:cNvPr>
          <p:cNvSpPr txBox="1"/>
          <p:nvPr/>
        </p:nvSpPr>
        <p:spPr>
          <a:xfrm>
            <a:off x="636282" y="210025"/>
            <a:ext cx="785746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этапы и формы реализации проекта </a:t>
            </a:r>
          </a:p>
          <a:p>
            <a:pPr algn="ctr"/>
            <a:endParaRPr lang="ru-RU" sz="4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сажали огород…»</a:t>
            </a:r>
          </a:p>
        </p:txBody>
      </p:sp>
    </p:spTree>
    <p:extLst>
      <p:ext uri="{BB962C8B-B14F-4D97-AF65-F5344CB8AC3E}">
        <p14:creationId xmlns:p14="http://schemas.microsoft.com/office/powerpoint/2010/main" val="302745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7"/>
    </mc:Choice>
    <mc:Fallback xmlns="">
      <p:transition spd="slow" advTm="10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52B769-5813-49E6-A2C0-2027F0B5A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BAC794-C8B5-4F67-9556-3B765C6ACEBD}"/>
              </a:ext>
            </a:extLst>
          </p:cNvPr>
          <p:cNvSpPr txBox="1"/>
          <p:nvPr/>
        </p:nvSpPr>
        <p:spPr>
          <a:xfrm>
            <a:off x="882502" y="101080"/>
            <a:ext cx="737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B1F54-BB1A-44B4-BF30-C49DA8DBEE88}"/>
              </a:ext>
            </a:extLst>
          </p:cNvPr>
          <p:cNvSpPr txBox="1"/>
          <p:nvPr/>
        </p:nvSpPr>
        <p:spPr>
          <a:xfrm>
            <a:off x="882502" y="5816948"/>
            <a:ext cx="737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мультипликационного фильма «</a:t>
            </a:r>
            <a:r>
              <a:rPr lang="ru-RU" sz="2800" b="1" dirty="0" err="1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Чипполино</a:t>
            </a:r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8863B6-4B98-40D5-91F9-62B0097077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123" y="936603"/>
            <a:ext cx="6719778" cy="48803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403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9"/>
    </mc:Choice>
    <mc:Fallback xmlns="">
      <p:transition spd="slow" advTm="739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F79061-6DB0-4B31-A692-4A2EB6708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00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81B05F-0FA0-4362-B1BE-7BEB41F849C0}"/>
              </a:ext>
            </a:extLst>
          </p:cNvPr>
          <p:cNvSpPr txBox="1"/>
          <p:nvPr/>
        </p:nvSpPr>
        <p:spPr>
          <a:xfrm>
            <a:off x="882502" y="101080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58EB3-57F5-43E5-B395-130C64472C92}"/>
              </a:ext>
            </a:extLst>
          </p:cNvPr>
          <p:cNvSpPr txBox="1"/>
          <p:nvPr/>
        </p:nvSpPr>
        <p:spPr>
          <a:xfrm>
            <a:off x="882502" y="5792542"/>
            <a:ext cx="737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Хороводная игра-потешка </a:t>
            </a: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сажали огород»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265A8C-6ED0-42E7-A395-D5E78CF637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0" y="725380"/>
            <a:ext cx="5143500" cy="48408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942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3"/>
    </mc:Choice>
    <mc:Fallback xmlns="">
      <p:transition spd="slow" advTm="74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CBCA3-C4B7-464C-80BA-B98D13EA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" y="0"/>
            <a:ext cx="91300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8907C-27F7-4188-9DDB-75533518CA04}"/>
              </a:ext>
            </a:extLst>
          </p:cNvPr>
          <p:cNvSpPr txBox="1"/>
          <p:nvPr/>
        </p:nvSpPr>
        <p:spPr>
          <a:xfrm>
            <a:off x="683266" y="143661"/>
            <a:ext cx="73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1857D-D276-4732-BB53-124730D03795}"/>
              </a:ext>
            </a:extLst>
          </p:cNvPr>
          <p:cNvSpPr txBox="1"/>
          <p:nvPr/>
        </p:nvSpPr>
        <p:spPr>
          <a:xfrm>
            <a:off x="4929889" y="1160128"/>
            <a:ext cx="3891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 коллекцией овощных семян</a:t>
            </a:r>
          </a:p>
          <a:p>
            <a:pPr algn="ctr"/>
            <a:endParaRPr lang="ru-RU" sz="2800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C2DE9D-932F-47E9-8E82-B7FFAF20AA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82" y="704577"/>
            <a:ext cx="3992298" cy="31578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8D473D-F470-4D50-A00D-AE5F81313B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922" y="3406897"/>
            <a:ext cx="4095213" cy="31578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43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"/>
    </mc:Choice>
    <mc:Fallback xmlns="">
      <p:transition spd="slow" advTm="6836"/>
    </mc:Fallback>
  </mc:AlternateContent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573</Words>
  <Application>Microsoft Office PowerPoint</Application>
  <PresentationFormat>Экран (4:3)</PresentationFormat>
  <Paragraphs>145</Paragraphs>
  <Slides>33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Зоряна Гребеник</dc:creator>
  <cp:lastModifiedBy>Зоряна Гребеник</cp:lastModifiedBy>
  <cp:revision>84</cp:revision>
  <dcterms:created xsi:type="dcterms:W3CDTF">2019-12-10T19:32:39Z</dcterms:created>
  <dcterms:modified xsi:type="dcterms:W3CDTF">2020-06-09T19:18:30Z</dcterms:modified>
</cp:coreProperties>
</file>